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tiff" ContentType="image/tiff"/>
  <Default Extension="jpeg" ContentType="image/jpeg"/>
  <Default Extension="JPG" ContentType="image/.jp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9" userDrawn="1">
          <p15:clr>
            <a:srgbClr val="A4A3A4"/>
          </p15:clr>
        </p15:guide>
        <p15:guide id="2" pos="37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79"/>
        <p:guide pos="378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83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>
</file>

<file path=ppt/media/image1.tiff>
</file>

<file path=ppt/media/image10.jpeg>
</file>

<file path=ppt/media/image11.jpeg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67.xml"/><Relationship Id="rId8" Type="http://schemas.openxmlformats.org/officeDocument/2006/relationships/image" Target="../media/image4.tiff"/><Relationship Id="rId7" Type="http://schemas.openxmlformats.org/officeDocument/2006/relationships/tags" Target="../tags/tag66.xml"/><Relationship Id="rId6" Type="http://schemas.openxmlformats.org/officeDocument/2006/relationships/image" Target="../media/image3.tiff"/><Relationship Id="rId5" Type="http://schemas.openxmlformats.org/officeDocument/2006/relationships/tags" Target="../tags/tag65.xml"/><Relationship Id="rId4" Type="http://schemas.openxmlformats.org/officeDocument/2006/relationships/image" Target="../media/image2.tiff"/><Relationship Id="rId3" Type="http://schemas.openxmlformats.org/officeDocument/2006/relationships/tags" Target="../tags/tag64.xml"/><Relationship Id="rId26" Type="http://schemas.openxmlformats.org/officeDocument/2006/relationships/vmlDrawing" Target="../drawings/vmlDrawing1.v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72.xml"/><Relationship Id="rId23" Type="http://schemas.openxmlformats.org/officeDocument/2006/relationships/image" Target="../media/image13.tiff"/><Relationship Id="rId22" Type="http://schemas.openxmlformats.org/officeDocument/2006/relationships/image" Target="../media/image12.emf"/><Relationship Id="rId21" Type="http://schemas.openxmlformats.org/officeDocument/2006/relationships/oleObject" Target="../embeddings/oleObject1.bin"/><Relationship Id="rId20" Type="http://schemas.openxmlformats.org/officeDocument/2006/relationships/image" Target="../media/image11.jpeg"/><Relationship Id="rId2" Type="http://schemas.openxmlformats.org/officeDocument/2006/relationships/image" Target="../media/image1.tiff"/><Relationship Id="rId19" Type="http://schemas.openxmlformats.org/officeDocument/2006/relationships/image" Target="../media/image10.jpeg"/><Relationship Id="rId18" Type="http://schemas.openxmlformats.org/officeDocument/2006/relationships/image" Target="../media/image9.tiff"/><Relationship Id="rId17" Type="http://schemas.openxmlformats.org/officeDocument/2006/relationships/tags" Target="../tags/tag71.xml"/><Relationship Id="rId16" Type="http://schemas.openxmlformats.org/officeDocument/2006/relationships/image" Target="../media/image8.tiff"/><Relationship Id="rId15" Type="http://schemas.openxmlformats.org/officeDocument/2006/relationships/tags" Target="../tags/tag70.xml"/><Relationship Id="rId14" Type="http://schemas.openxmlformats.org/officeDocument/2006/relationships/image" Target="../media/image7.tiff"/><Relationship Id="rId13" Type="http://schemas.openxmlformats.org/officeDocument/2006/relationships/tags" Target="../tags/tag69.xml"/><Relationship Id="rId12" Type="http://schemas.openxmlformats.org/officeDocument/2006/relationships/image" Target="../media/image6.tiff"/><Relationship Id="rId11" Type="http://schemas.openxmlformats.org/officeDocument/2006/relationships/tags" Target="../tags/tag68.xml"/><Relationship Id="rId10" Type="http://schemas.openxmlformats.org/officeDocument/2006/relationships/image" Target="../media/image5.tiff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tiff"/><Relationship Id="rId8" Type="http://schemas.openxmlformats.org/officeDocument/2006/relationships/tags" Target="../tags/tag76.xml"/><Relationship Id="rId7" Type="http://schemas.openxmlformats.org/officeDocument/2006/relationships/image" Target="../media/image3.tiff"/><Relationship Id="rId6" Type="http://schemas.openxmlformats.org/officeDocument/2006/relationships/tags" Target="../tags/tag75.xml"/><Relationship Id="rId5" Type="http://schemas.openxmlformats.org/officeDocument/2006/relationships/image" Target="../media/image2.tiff"/><Relationship Id="rId4" Type="http://schemas.openxmlformats.org/officeDocument/2006/relationships/tags" Target="../tags/tag74.xml"/><Relationship Id="rId3" Type="http://schemas.openxmlformats.org/officeDocument/2006/relationships/image" Target="../media/image1.tiff"/><Relationship Id="rId24" Type="http://schemas.openxmlformats.org/officeDocument/2006/relationships/slideLayout" Target="../slideLayouts/slideLayout2.xml"/><Relationship Id="rId23" Type="http://schemas.openxmlformats.org/officeDocument/2006/relationships/tags" Target="../tags/tag82.xml"/><Relationship Id="rId22" Type="http://schemas.openxmlformats.org/officeDocument/2006/relationships/image" Target="../media/image14.tiff"/><Relationship Id="rId21" Type="http://schemas.openxmlformats.org/officeDocument/2006/relationships/image" Target="../media/image11.jpeg"/><Relationship Id="rId20" Type="http://schemas.openxmlformats.org/officeDocument/2006/relationships/image" Target="../media/image10.jpeg"/><Relationship Id="rId2" Type="http://schemas.openxmlformats.org/officeDocument/2006/relationships/tags" Target="../tags/tag73.xml"/><Relationship Id="rId19" Type="http://schemas.openxmlformats.org/officeDocument/2006/relationships/image" Target="../media/image9.tiff"/><Relationship Id="rId18" Type="http://schemas.openxmlformats.org/officeDocument/2006/relationships/tags" Target="../tags/tag81.xml"/><Relationship Id="rId17" Type="http://schemas.openxmlformats.org/officeDocument/2006/relationships/image" Target="../media/image8.tiff"/><Relationship Id="rId16" Type="http://schemas.openxmlformats.org/officeDocument/2006/relationships/tags" Target="../tags/tag80.xml"/><Relationship Id="rId15" Type="http://schemas.openxmlformats.org/officeDocument/2006/relationships/image" Target="../media/image7.tiff"/><Relationship Id="rId14" Type="http://schemas.openxmlformats.org/officeDocument/2006/relationships/tags" Target="../tags/tag79.xml"/><Relationship Id="rId13" Type="http://schemas.openxmlformats.org/officeDocument/2006/relationships/image" Target="../media/image6.tiff"/><Relationship Id="rId12" Type="http://schemas.openxmlformats.org/officeDocument/2006/relationships/tags" Target="../tags/tag78.xml"/><Relationship Id="rId11" Type="http://schemas.openxmlformats.org/officeDocument/2006/relationships/image" Target="../media/image5.tiff"/><Relationship Id="rId10" Type="http://schemas.openxmlformats.org/officeDocument/2006/relationships/tags" Target="../tags/tag77.xml"/><Relationship Id="rId1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7" name="组合 46"/>
          <p:cNvGrpSpPr/>
          <p:nvPr/>
        </p:nvGrpSpPr>
        <p:grpSpPr>
          <a:xfrm>
            <a:off x="932180" y="187325"/>
            <a:ext cx="11144885" cy="7510145"/>
            <a:chOff x="1468" y="295"/>
            <a:chExt cx="17551" cy="11827"/>
          </a:xfrm>
        </p:grpSpPr>
        <p:grpSp>
          <p:nvGrpSpPr>
            <p:cNvPr id="44" name="组合 43"/>
            <p:cNvGrpSpPr/>
            <p:nvPr/>
          </p:nvGrpSpPr>
          <p:grpSpPr>
            <a:xfrm>
              <a:off x="1468" y="295"/>
              <a:ext cx="17551" cy="6388"/>
              <a:chOff x="1468" y="295"/>
              <a:chExt cx="17551" cy="6388"/>
            </a:xfrm>
          </p:grpSpPr>
          <p:grpSp>
            <p:nvGrpSpPr>
              <p:cNvPr id="21" name="组合 20"/>
              <p:cNvGrpSpPr/>
              <p:nvPr/>
            </p:nvGrpSpPr>
            <p:grpSpPr>
              <a:xfrm rot="0">
                <a:off x="7004" y="3062"/>
                <a:ext cx="3571" cy="2887"/>
                <a:chOff x="13467" y="3022"/>
                <a:chExt cx="3571" cy="2887"/>
              </a:xfrm>
            </p:grpSpPr>
            <p:pic>
              <p:nvPicPr>
                <p:cNvPr id="34" name="图片 26" descr="D:\研究生\实验\4、细胞实验\实验结果\ALP染色\11.21\CP-2-1.tifCP-2-1"/>
                <p:cNvPicPr>
                  <a:picLocks noChangeAspect="1"/>
                </p:cNvPicPr>
                <p:nvPr>
                  <p:custDataLst>
                    <p:tags r:id="rId1"/>
                  </p:custDataLst>
                </p:nvPr>
              </p:nvPicPr>
              <p:blipFill>
                <a:blip r:embed="rId2"/>
                <a:srcRect/>
                <a:stretch>
                  <a:fillRect/>
                </a:stretch>
              </p:blipFill>
              <p:spPr>
                <a:xfrm>
                  <a:off x="14397" y="3022"/>
                  <a:ext cx="2641" cy="1991"/>
                </a:xfrm>
                <a:prstGeom prst="rect">
                  <a:avLst/>
                </a:prstGeom>
              </p:spPr>
            </p:pic>
            <p:sp>
              <p:nvSpPr>
                <p:cNvPr id="4" name="文本框 3"/>
                <p:cNvSpPr txBox="1"/>
                <p:nvPr/>
              </p:nvSpPr>
              <p:spPr>
                <a:xfrm>
                  <a:off x="13467" y="5011"/>
                  <a:ext cx="3440" cy="898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>
                  <a:noAutofit/>
                </a:bodyPr>
                <a:p>
                  <a:pPr indent="609600"/>
                  <a:r>
                    <a:rPr lang="en-US" b="0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</a:rPr>
                    <a:t>CLP P(1ug/ml)</a:t>
                  </a:r>
                  <a:r>
                    <a:rPr lang="en-US" b="0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</a:rPr>
                    <a:t> </a:t>
                  </a:r>
                  <a:r>
                    <a:rPr lang="en-US" sz="2100" b="1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</a:rPr>
                    <a:t> </a:t>
                  </a:r>
                  <a:endParaRPr lang="en-US" altLang="en-US" sz="2100" b="1"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</a:endParaRPr>
                </a:p>
              </p:txBody>
            </p:sp>
          </p:grpSp>
          <p:grpSp>
            <p:nvGrpSpPr>
              <p:cNvPr id="41" name="组合 40"/>
              <p:cNvGrpSpPr/>
              <p:nvPr/>
            </p:nvGrpSpPr>
            <p:grpSpPr>
              <a:xfrm rot="0">
                <a:off x="2257" y="3092"/>
                <a:ext cx="2975" cy="2603"/>
                <a:chOff x="10824" y="521"/>
                <a:chExt cx="2975" cy="2603"/>
              </a:xfrm>
            </p:grpSpPr>
            <p:pic>
              <p:nvPicPr>
                <p:cNvPr id="16" name="图片 8" descr="D:\研究生\实验\4、细胞实验\实验结果\ALP染色\11.21\A-1-1.tifA-1-1"/>
                <p:cNvPicPr>
                  <a:picLocks noChangeAspect="1"/>
                </p:cNvPicPr>
                <p:nvPr>
                  <p:custDataLst>
                    <p:tags r:id="rId3"/>
                  </p:custDataLst>
                </p:nvPr>
              </p:nvPicPr>
              <p:blipFill>
                <a:blip r:embed="rId4"/>
                <a:srcRect/>
                <a:stretch>
                  <a:fillRect/>
                </a:stretch>
              </p:blipFill>
              <p:spPr>
                <a:xfrm>
                  <a:off x="11085" y="521"/>
                  <a:ext cx="2641" cy="1991"/>
                </a:xfrm>
                <a:prstGeom prst="rect">
                  <a:avLst/>
                </a:prstGeom>
              </p:spPr>
            </p:pic>
            <p:sp>
              <p:nvSpPr>
                <p:cNvPr id="8" name="文本框 7"/>
                <p:cNvSpPr txBox="1"/>
                <p:nvPr/>
              </p:nvSpPr>
              <p:spPr>
                <a:xfrm>
                  <a:off x="10824" y="2446"/>
                  <a:ext cx="2975" cy="67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noAutofit/>
                </a:bodyPr>
                <a:p>
                  <a:r>
                    <a:rPr 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 </a:t>
                  </a:r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CLP A(1ug/ml)</a:t>
                  </a:r>
                  <a:r>
                    <a:rPr lang="en-US" sz="2100" b="1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</a:t>
                  </a:r>
                  <a:endParaRPr lang="en-US" sz="2100" b="1"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  <a:p>
                  <a:endParaRPr lang="en-US" altLang="en-US" sz="2100" b="1"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</p:txBody>
            </p:sp>
          </p:grpSp>
          <p:grpSp>
            <p:nvGrpSpPr>
              <p:cNvPr id="13" name="组合 12"/>
              <p:cNvGrpSpPr/>
              <p:nvPr/>
            </p:nvGrpSpPr>
            <p:grpSpPr>
              <a:xfrm rot="0">
                <a:off x="5071" y="3095"/>
                <a:ext cx="2863" cy="2534"/>
                <a:chOff x="2331" y="3022"/>
                <a:chExt cx="2863" cy="2534"/>
              </a:xfrm>
            </p:grpSpPr>
            <p:pic>
              <p:nvPicPr>
                <p:cNvPr id="31" name="图片 14" descr="D:\研究生\实验\4、细胞实验\实验结果\ALP染色\11.21\aa-2-2.tifaa-2-2"/>
                <p:cNvPicPr>
                  <a:picLocks noChangeAspect="1"/>
                </p:cNvPicPr>
                <p:nvPr>
                  <p:custDataLst>
                    <p:tags r:id="rId5"/>
                  </p:custDataLst>
                </p:nvPr>
              </p:nvPicPr>
              <p:blipFill>
                <a:blip r:embed="rId6"/>
                <a:srcRect/>
                <a:stretch>
                  <a:fillRect/>
                </a:stretch>
              </p:blipFill>
              <p:spPr>
                <a:xfrm>
                  <a:off x="2492" y="3022"/>
                  <a:ext cx="2636" cy="1988"/>
                </a:xfrm>
                <a:prstGeom prst="rect">
                  <a:avLst/>
                </a:prstGeom>
              </p:spPr>
            </p:pic>
            <p:sp>
              <p:nvSpPr>
                <p:cNvPr id="9" name="文本框 8"/>
                <p:cNvSpPr txBox="1"/>
                <p:nvPr/>
              </p:nvSpPr>
              <p:spPr>
                <a:xfrm>
                  <a:off x="2331" y="4976"/>
                  <a:ext cx="2863" cy="58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CLP A(0.1ug/ml)</a:t>
                  </a:r>
                  <a:r>
                    <a:rPr 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    </a:t>
                  </a:r>
                  <a:endParaRPr lang="en-US" altLang="en-US">
                    <a:solidFill>
                      <a:srgbClr val="FF0000"/>
                    </a:solidFill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</p:txBody>
            </p:sp>
          </p:grpSp>
          <p:grpSp>
            <p:nvGrpSpPr>
              <p:cNvPr id="15" name="组合 14"/>
              <p:cNvGrpSpPr/>
              <p:nvPr/>
            </p:nvGrpSpPr>
            <p:grpSpPr>
              <a:xfrm rot="0">
                <a:off x="13195" y="502"/>
                <a:ext cx="2797" cy="2579"/>
                <a:chOff x="5179" y="2985"/>
                <a:chExt cx="2797" cy="2579"/>
              </a:xfrm>
            </p:grpSpPr>
            <p:pic>
              <p:nvPicPr>
                <p:cNvPr id="32" name="图片 11" descr="D:\研究生\实验\4、细胞实验\实验结果\ALP染色\11.21\CE-2-2.tifCE-2-2"/>
                <p:cNvPicPr>
                  <a:picLocks noChangeAspect="1"/>
                </p:cNvPicPr>
                <p:nvPr>
                  <p:custDataLst>
                    <p:tags r:id="rId7"/>
                  </p:custDataLst>
                </p:nvPr>
              </p:nvPicPr>
              <p:blipFill>
                <a:blip r:embed="rId8"/>
                <a:srcRect/>
                <a:stretch>
                  <a:fillRect/>
                </a:stretch>
              </p:blipFill>
              <p:spPr>
                <a:xfrm>
                  <a:off x="5336" y="2985"/>
                  <a:ext cx="2640" cy="1991"/>
                </a:xfrm>
                <a:prstGeom prst="rect">
                  <a:avLst/>
                </a:prstGeom>
              </p:spPr>
            </p:pic>
            <p:sp>
              <p:nvSpPr>
                <p:cNvPr id="14" name="文本框 13"/>
                <p:cNvSpPr txBox="1"/>
                <p:nvPr/>
              </p:nvSpPr>
              <p:spPr>
                <a:xfrm>
                  <a:off x="5179" y="4984"/>
                  <a:ext cx="2721" cy="58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CLP E(1ug/ml)</a:t>
                  </a:r>
                  <a:r>
                    <a:rPr 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</a:t>
                  </a:r>
                  <a:endParaRPr lang="en-US" altLang="en-US">
                    <a:solidFill>
                      <a:srgbClr val="FF0000"/>
                    </a:solidFill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 rot="0">
                <a:off x="16138" y="501"/>
                <a:ext cx="2801" cy="2662"/>
                <a:chOff x="8164" y="2970"/>
                <a:chExt cx="2801" cy="2662"/>
              </a:xfrm>
            </p:grpSpPr>
            <p:grpSp>
              <p:nvGrpSpPr>
                <p:cNvPr id="18" name="组合 17"/>
                <p:cNvGrpSpPr/>
                <p:nvPr/>
              </p:nvGrpSpPr>
              <p:grpSpPr>
                <a:xfrm>
                  <a:off x="8164" y="2970"/>
                  <a:ext cx="2641" cy="2662"/>
                  <a:chOff x="8164" y="2970"/>
                  <a:chExt cx="2641" cy="2662"/>
                </a:xfrm>
              </p:grpSpPr>
              <p:pic>
                <p:nvPicPr>
                  <p:cNvPr id="33" name="图片 18" descr="D:\研究生\实验\4、细胞实验\实验结果\ALP染色\11.21\ee-2-1.tifee-2-1"/>
                  <p:cNvPicPr>
                    <a:picLocks noChangeAspect="1"/>
                  </p:cNvPicPr>
                  <p:nvPr>
                    <p:custDataLst>
                      <p:tags r:id="rId9"/>
                    </p:custDataLst>
                  </p:nvPr>
                </p:nvPicPr>
                <p:blipFill>
                  <a:blip r:embed="rId10"/>
                  <a:srcRect/>
                  <a:stretch>
                    <a:fillRect/>
                  </a:stretch>
                </p:blipFill>
                <p:spPr>
                  <a:xfrm>
                    <a:off x="8164" y="2970"/>
                    <a:ext cx="2641" cy="1989"/>
                  </a:xfrm>
                  <a:prstGeom prst="rect">
                    <a:avLst/>
                  </a:prstGeom>
                </p:spPr>
              </p:pic>
              <p:sp>
                <p:nvSpPr>
                  <p:cNvPr id="17" name="文本框 16"/>
                  <p:cNvSpPr txBox="1"/>
                  <p:nvPr/>
                </p:nvSpPr>
                <p:spPr>
                  <a:xfrm>
                    <a:off x="8228" y="5052"/>
                    <a:ext cx="2420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p>
                    <a:r>
                      <a:rPr lang="en-US">
                        <a:solidFill>
                          <a:srgbClr val="FF0000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 </a:t>
                    </a:r>
                    <a:endParaRPr lang="en-US" alt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endParaRPr>
                  </a:p>
                </p:txBody>
              </p:sp>
            </p:grpSp>
            <p:sp>
              <p:nvSpPr>
                <p:cNvPr id="19" name="文本框 18"/>
                <p:cNvSpPr txBox="1"/>
                <p:nvPr/>
              </p:nvSpPr>
              <p:spPr>
                <a:xfrm>
                  <a:off x="8164" y="4984"/>
                  <a:ext cx="2801" cy="58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CLP E(0.1ug/ml) </a:t>
                  </a:r>
                  <a:endParaRPr lang="en-US" altLang="en-US"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</p:txBody>
            </p:sp>
          </p:grpSp>
          <p:grpSp>
            <p:nvGrpSpPr>
              <p:cNvPr id="23" name="组合 22"/>
              <p:cNvGrpSpPr/>
              <p:nvPr/>
            </p:nvGrpSpPr>
            <p:grpSpPr>
              <a:xfrm rot="0">
                <a:off x="10641" y="3062"/>
                <a:ext cx="3071" cy="2668"/>
                <a:chOff x="254" y="5864"/>
                <a:chExt cx="3071" cy="2668"/>
              </a:xfrm>
            </p:grpSpPr>
            <p:pic>
              <p:nvPicPr>
                <p:cNvPr id="35" name="图片 28" descr="D:\研究生\实验\4、细胞实验\实验结果\ALP染色\11.21\pp-2-2.tifpp-2-2"/>
                <p:cNvPicPr>
                  <a:picLocks noChangeAspect="1"/>
                </p:cNvPicPr>
                <p:nvPr>
                  <p:custDataLst>
                    <p:tags r:id="rId11"/>
                  </p:custDataLst>
                </p:nvPr>
              </p:nvPicPr>
              <p:blipFill>
                <a:blip r:embed="rId12"/>
                <a:srcRect/>
                <a:stretch>
                  <a:fillRect/>
                </a:stretch>
              </p:blipFill>
              <p:spPr>
                <a:xfrm>
                  <a:off x="254" y="5864"/>
                  <a:ext cx="2641" cy="1992"/>
                </a:xfrm>
                <a:prstGeom prst="rect">
                  <a:avLst/>
                </a:prstGeom>
              </p:spPr>
            </p:pic>
            <p:sp>
              <p:nvSpPr>
                <p:cNvPr id="22" name="文本框 21"/>
                <p:cNvSpPr txBox="1"/>
                <p:nvPr/>
              </p:nvSpPr>
              <p:spPr>
                <a:xfrm>
                  <a:off x="270" y="7952"/>
                  <a:ext cx="3055" cy="58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CLP P(0.1ug/ml)</a:t>
                  </a:r>
                  <a:endParaRPr lang="en-US" altLang="en-US"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</p:txBody>
            </p:sp>
          </p:grpSp>
          <p:grpSp>
            <p:nvGrpSpPr>
              <p:cNvPr id="28" name="组合 27"/>
              <p:cNvGrpSpPr/>
              <p:nvPr/>
            </p:nvGrpSpPr>
            <p:grpSpPr>
              <a:xfrm rot="0">
                <a:off x="2515" y="521"/>
                <a:ext cx="2640" cy="2571"/>
                <a:chOff x="2515" y="521"/>
                <a:chExt cx="2640" cy="2571"/>
              </a:xfrm>
            </p:grpSpPr>
            <p:pic>
              <p:nvPicPr>
                <p:cNvPr id="10" name="图片 21" descr="D:\研究生\实验\4、细胞实验\实验结果\ALP染色\11.21\C-1-1.tifC-1-1"/>
                <p:cNvPicPr>
                  <a:picLocks noChangeAspect="1"/>
                </p:cNvPicPr>
                <p:nvPr>
                  <p:custDataLst>
                    <p:tags r:id="rId13"/>
                  </p:custDataLst>
                </p:nvPr>
              </p:nvPicPr>
              <p:blipFill>
                <a:blip r:embed="rId14"/>
                <a:srcRect/>
                <a:stretch>
                  <a:fillRect/>
                </a:stretch>
              </p:blipFill>
              <p:spPr>
                <a:xfrm>
                  <a:off x="2515" y="521"/>
                  <a:ext cx="2641" cy="1992"/>
                </a:xfrm>
                <a:prstGeom prst="rect">
                  <a:avLst/>
                </a:prstGeom>
              </p:spPr>
            </p:pic>
            <p:sp>
              <p:nvSpPr>
                <p:cNvPr id="27" name="文本框 26"/>
                <p:cNvSpPr txBox="1"/>
                <p:nvPr/>
              </p:nvSpPr>
              <p:spPr>
                <a:xfrm>
                  <a:off x="3060" y="2512"/>
                  <a:ext cx="1614" cy="58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Negative  </a:t>
                  </a:r>
                  <a:endParaRPr lang="en-US" altLang="en-US"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</p:txBody>
            </p:sp>
          </p:grpSp>
          <p:grpSp>
            <p:nvGrpSpPr>
              <p:cNvPr id="30" name="组合 29"/>
              <p:cNvGrpSpPr/>
              <p:nvPr/>
            </p:nvGrpSpPr>
            <p:grpSpPr>
              <a:xfrm rot="0">
                <a:off x="5736" y="512"/>
                <a:ext cx="4851" cy="2561"/>
                <a:chOff x="5880" y="500"/>
                <a:chExt cx="4851" cy="2561"/>
              </a:xfrm>
            </p:grpSpPr>
            <p:pic>
              <p:nvPicPr>
                <p:cNvPr id="11" name="图片 23" descr="D:\研究生\实验\4、细胞实验\实验结果\ALP染色\11.21\M-2-1（甲基绿染的）.tifM-2-1（甲基绿染的）"/>
                <p:cNvPicPr>
                  <a:picLocks noChangeAspect="1"/>
                </p:cNvPicPr>
                <p:nvPr>
                  <p:custDataLst>
                    <p:tags r:id="rId15"/>
                  </p:custDataLst>
                </p:nvPr>
              </p:nvPicPr>
              <p:blipFill>
                <a:blip r:embed="rId16"/>
                <a:srcRect/>
                <a:stretch>
                  <a:fillRect/>
                </a:stretch>
              </p:blipFill>
              <p:spPr>
                <a:xfrm>
                  <a:off x="8090" y="500"/>
                  <a:ext cx="2641" cy="1992"/>
                </a:xfrm>
                <a:prstGeom prst="rect">
                  <a:avLst/>
                </a:prstGeom>
              </p:spPr>
            </p:pic>
            <p:sp>
              <p:nvSpPr>
                <p:cNvPr id="29" name="文本框 28"/>
                <p:cNvSpPr txBox="1"/>
                <p:nvPr/>
              </p:nvSpPr>
              <p:spPr>
                <a:xfrm>
                  <a:off x="5880" y="2481"/>
                  <a:ext cx="1464" cy="58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Control</a:t>
                  </a:r>
                  <a:r>
                    <a:rPr 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 </a:t>
                  </a:r>
                  <a:endParaRPr lang="en-US" altLang="en-US">
                    <a:solidFill>
                      <a:srgbClr val="FF0000"/>
                    </a:solidFill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 rot="0">
                <a:off x="10640" y="522"/>
                <a:ext cx="2674" cy="2572"/>
                <a:chOff x="8231" y="3060"/>
                <a:chExt cx="2674" cy="2572"/>
              </a:xfrm>
            </p:grpSpPr>
            <p:pic>
              <p:nvPicPr>
                <p:cNvPr id="12" name="图片 4" descr="D:\研究生\实验\4、细胞实验\实验结果\ALP染色\11.21\E2-1-3.tifE2-1-3"/>
                <p:cNvPicPr>
                  <a:picLocks noChangeAspect="1"/>
                </p:cNvPicPr>
                <p:nvPr>
                  <p:custDataLst>
                    <p:tags r:id="rId17"/>
                  </p:custDataLst>
                </p:nvPr>
              </p:nvPicPr>
              <p:blipFill>
                <a:blip r:embed="rId18"/>
                <a:srcRect/>
                <a:stretch>
                  <a:fillRect/>
                </a:stretch>
              </p:blipFill>
              <p:spPr>
                <a:xfrm>
                  <a:off x="8231" y="3060"/>
                  <a:ext cx="2641" cy="1991"/>
                </a:xfrm>
                <a:prstGeom prst="rect">
                  <a:avLst/>
                </a:prstGeom>
              </p:spPr>
            </p:pic>
            <p:sp>
              <p:nvSpPr>
                <p:cNvPr id="39" name="文本框 38"/>
                <p:cNvSpPr txBox="1"/>
                <p:nvPr/>
              </p:nvSpPr>
              <p:spPr>
                <a:xfrm>
                  <a:off x="8910" y="5052"/>
                  <a:ext cx="1995" cy="58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r>
                    <a:rPr 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 </a:t>
                  </a:r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E</a:t>
                  </a:r>
                  <a:r>
                    <a:rPr lang="en-US" baseline="-25000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2</a:t>
                  </a:r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</a:t>
                  </a:r>
                  <a:r>
                    <a:rPr 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   </a:t>
                  </a:r>
                  <a:endParaRPr lang="en-US" altLang="en-US">
                    <a:solidFill>
                      <a:srgbClr val="FF0000"/>
                    </a:solidFill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</p:txBody>
            </p:sp>
          </p:grpSp>
          <p:pic>
            <p:nvPicPr>
              <p:cNvPr id="2" name="图片 1" descr="CsA-1-1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6156" y="3092"/>
                <a:ext cx="2642" cy="1982"/>
              </a:xfrm>
              <a:prstGeom prst="rect">
                <a:avLst/>
              </a:prstGeom>
            </p:spPr>
          </p:pic>
          <p:sp>
            <p:nvSpPr>
              <p:cNvPr id="3" name="文本框 2"/>
              <p:cNvSpPr txBox="1"/>
              <p:nvPr/>
            </p:nvSpPr>
            <p:spPr>
              <a:xfrm>
                <a:off x="16156" y="5098"/>
                <a:ext cx="2863" cy="58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rPr>
                  <a:t>  CsA(0.1ug/ml)</a:t>
                </a:r>
                <a:r>
                  <a:rPr lang="en-US">
                    <a:solidFill>
                      <a:srgbClr val="FF0000"/>
                    </a:solidFill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rPr>
                  <a:t>      </a:t>
                </a:r>
                <a:endParaRPr lang="en-US" altLang="en-US">
                  <a:solidFill>
                    <a:srgbClr val="FF0000"/>
                  </a:solidFill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  <a:sym typeface="+mn-ea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8618" y="2480"/>
                <a:ext cx="1368" cy="58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rPr>
                  <a:t>Model</a:t>
                </a:r>
                <a:endParaRPr lang="en-US" altLang="en-US">
                  <a:solidFill>
                    <a:srgbClr val="FF0000"/>
                  </a:solidFill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  <a:sym typeface="+mn-ea"/>
                </a:endParaRPr>
              </a:p>
            </p:txBody>
          </p:sp>
          <p:pic>
            <p:nvPicPr>
              <p:cNvPr id="7" name="图片 6" descr="CsA-2-1"/>
              <p:cNvPicPr>
                <a:picLocks noChangeAspect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3350" y="3079"/>
                <a:ext cx="2738" cy="2019"/>
              </a:xfrm>
              <a:prstGeom prst="rect">
                <a:avLst/>
              </a:prstGeom>
            </p:spPr>
          </p:pic>
          <p:sp>
            <p:nvSpPr>
              <p:cNvPr id="25" name="文本框 24"/>
              <p:cNvSpPr txBox="1"/>
              <p:nvPr/>
            </p:nvSpPr>
            <p:spPr>
              <a:xfrm>
                <a:off x="13577" y="5115"/>
                <a:ext cx="2863" cy="58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rPr>
                  <a:t>  CsA(1ug/ml)</a:t>
                </a:r>
                <a:r>
                  <a:rPr lang="en-US">
                    <a:solidFill>
                      <a:srgbClr val="FF0000"/>
                    </a:solidFill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rPr>
                  <a:t>      </a:t>
                </a:r>
                <a:endParaRPr lang="en-US" altLang="en-US">
                  <a:solidFill>
                    <a:srgbClr val="FF0000"/>
                  </a:solidFill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  <a:sym typeface="+mn-ea"/>
                </a:endParaRPr>
              </a:p>
            </p:txBody>
          </p:sp>
          <p:sp>
            <p:nvSpPr>
              <p:cNvPr id="37" name="文本框 36"/>
              <p:cNvSpPr txBox="1"/>
              <p:nvPr/>
            </p:nvSpPr>
            <p:spPr>
              <a:xfrm>
                <a:off x="1468" y="295"/>
                <a:ext cx="6400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b="1">
                    <a:latin typeface="Times New Roman" panose="02020603050405020304" charset="0"/>
                    <a:cs typeface="Times New Roman" panose="02020603050405020304" charset="0"/>
                  </a:rPr>
                  <a:t>（</a:t>
                </a:r>
                <a:r>
                  <a:rPr lang="en-US" altLang="zh-CN" b="1">
                    <a:latin typeface="Times New Roman" panose="02020603050405020304" charset="0"/>
                    <a:cs typeface="Times New Roman" panose="02020603050405020304" charset="0"/>
                  </a:rPr>
                  <a:t>A</a:t>
                </a:r>
                <a:r>
                  <a:rPr lang="zh-CN" altLang="en-US" b="1">
                    <a:latin typeface="Times New Roman" panose="02020603050405020304" charset="0"/>
                    <a:cs typeface="Times New Roman" panose="02020603050405020304" charset="0"/>
                  </a:rPr>
                  <a:t>）</a:t>
                </a:r>
                <a:endParaRPr lang="zh-CN" altLang="en-US" b="1">
                  <a:latin typeface="Times New Roman" panose="02020603050405020304" charset="0"/>
                  <a:cs typeface="Times New Roman" panose="02020603050405020304" charset="0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4674" y="6103"/>
                <a:ext cx="9600" cy="58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zh-CN" altLang="en-US" b="1">
                    <a:latin typeface="Times New Roman" panose="02020603050405020304" charset="0"/>
                    <a:cs typeface="Times New Roman" panose="02020603050405020304" charset="0"/>
                    <a:sym typeface="+mn-ea"/>
                  </a:rPr>
                  <a:t>（</a:t>
                </a:r>
                <a:r>
                  <a:rPr lang="en-US" altLang="zh-CN" b="1">
                    <a:latin typeface="Times New Roman" panose="02020603050405020304" charset="0"/>
                    <a:cs typeface="Times New Roman" panose="02020603050405020304" charset="0"/>
                    <a:sym typeface="+mn-ea"/>
                  </a:rPr>
                  <a:t>B</a:t>
                </a:r>
                <a:r>
                  <a:rPr lang="zh-CN" altLang="en-US" b="1">
                    <a:latin typeface="Times New Roman" panose="02020603050405020304" charset="0"/>
                    <a:cs typeface="Times New Roman" panose="02020603050405020304" charset="0"/>
                    <a:sym typeface="+mn-ea"/>
                  </a:rPr>
                  <a:t>）</a:t>
                </a:r>
                <a:endParaRPr lang="zh-CN" altLang="en-US" b="1">
                  <a:latin typeface="Times New Roman" panose="02020603050405020304" charset="0"/>
                  <a:cs typeface="Times New Roman" panose="02020603050405020304" charset="0"/>
                  <a:sym typeface="+mn-ea"/>
                </a:endParaRPr>
              </a:p>
            </p:txBody>
          </p:sp>
        </p:grpSp>
        <p:graphicFrame>
          <p:nvGraphicFramePr>
            <p:cNvPr id="45" name="对象 44"/>
            <p:cNvGraphicFramePr/>
            <p:nvPr/>
          </p:nvGraphicFramePr>
          <p:xfrm>
            <a:off x="5791" y="7108"/>
            <a:ext cx="7562" cy="501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6" name="" r:id="rId21" imgW="4991100" imgH="3333750" progId="Prism8.Document">
                    <p:embed/>
                  </p:oleObj>
                </mc:Choice>
                <mc:Fallback>
                  <p:oleObj name="" r:id="rId21" imgW="4991100" imgH="3333750" progId="Prism8.Document">
                    <p:embed/>
                    <p:pic>
                      <p:nvPicPr>
                        <p:cNvPr id="0" name="图片 2"/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5791" y="7108"/>
                          <a:ext cx="7562" cy="501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24" name="图片 23" descr="D:/WRJ/骨质疏松/原始数据汇总/MC3T3细胞-ALP染色-11.21/C/C-2-1.tifC-2-1"/>
          <p:cNvPicPr>
            <a:picLocks noChangeAspect="1"/>
          </p:cNvPicPr>
          <p:nvPr/>
        </p:nvPicPr>
        <p:blipFill>
          <a:blip r:embed="rId23"/>
          <a:srcRect l="48" r="48"/>
          <a:stretch>
            <a:fillRect/>
          </a:stretch>
        </p:blipFill>
        <p:spPr>
          <a:xfrm>
            <a:off x="3312160" y="327025"/>
            <a:ext cx="1683744" cy="1263600"/>
          </a:xfrm>
          <a:prstGeom prst="rect">
            <a:avLst/>
          </a:prstGeom>
        </p:spPr>
      </p:pic>
    </p:spTree>
    <p:custDataLst>
      <p:tags r:id="rId2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6" name="组合 35"/>
          <p:cNvGrpSpPr/>
          <p:nvPr/>
        </p:nvGrpSpPr>
        <p:grpSpPr>
          <a:xfrm>
            <a:off x="932180" y="187325"/>
            <a:ext cx="11144250" cy="7012940"/>
            <a:chOff x="1468" y="295"/>
            <a:chExt cx="17550" cy="11044"/>
          </a:xfrm>
        </p:grpSpPr>
        <p:pic>
          <p:nvPicPr>
            <p:cNvPr id="24" name="图片 23" descr="D:/WRJ/骨质疏松/原始数据汇总/MC3T3细胞-ALP染色-11.21/C/C-2-1.tifC-2-1"/>
            <p:cNvPicPr>
              <a:picLocks noChangeAspect="1"/>
            </p:cNvPicPr>
            <p:nvPr/>
          </p:nvPicPr>
          <p:blipFill>
            <a:blip r:embed="rId1"/>
            <a:srcRect l="48" r="48"/>
            <a:stretch>
              <a:fillRect/>
            </a:stretch>
          </p:blipFill>
          <p:spPr>
            <a:xfrm>
              <a:off x="5216" y="515"/>
              <a:ext cx="2652" cy="1990"/>
            </a:xfrm>
            <a:prstGeom prst="rect">
              <a:avLst/>
            </a:prstGeom>
          </p:spPr>
        </p:pic>
        <p:grpSp>
          <p:nvGrpSpPr>
            <p:cNvPr id="26" name="组合 25"/>
            <p:cNvGrpSpPr/>
            <p:nvPr/>
          </p:nvGrpSpPr>
          <p:grpSpPr>
            <a:xfrm>
              <a:off x="1468" y="295"/>
              <a:ext cx="17550" cy="11044"/>
              <a:chOff x="1468" y="295"/>
              <a:chExt cx="17550" cy="11044"/>
            </a:xfrm>
          </p:grpSpPr>
          <p:grpSp>
            <p:nvGrpSpPr>
              <p:cNvPr id="44" name="组合 43"/>
              <p:cNvGrpSpPr/>
              <p:nvPr/>
            </p:nvGrpSpPr>
            <p:grpSpPr>
              <a:xfrm rot="0">
                <a:off x="1468" y="295"/>
                <a:ext cx="17551" cy="6388"/>
                <a:chOff x="1468" y="295"/>
                <a:chExt cx="17551" cy="6388"/>
              </a:xfrm>
            </p:grpSpPr>
            <p:grpSp>
              <p:nvGrpSpPr>
                <p:cNvPr id="21" name="组合 20"/>
                <p:cNvGrpSpPr/>
                <p:nvPr/>
              </p:nvGrpSpPr>
              <p:grpSpPr>
                <a:xfrm rot="0">
                  <a:off x="7004" y="3062"/>
                  <a:ext cx="3571" cy="2887"/>
                  <a:chOff x="13467" y="3022"/>
                  <a:chExt cx="3571" cy="2887"/>
                </a:xfrm>
              </p:grpSpPr>
              <p:pic>
                <p:nvPicPr>
                  <p:cNvPr id="34" name="图片 26" descr="D:\研究生\实验\4、细胞实验\实验结果\ALP染色\11.21\CP-2-1.tifCP-2-1"/>
                  <p:cNvPicPr>
                    <a:picLocks noChangeAspect="1"/>
                  </p:cNvPicPr>
                  <p:nvPr>
                    <p:custDataLst>
                      <p:tags r:id="rId2"/>
                    </p:custDataLst>
                  </p:nvPr>
                </p:nvPicPr>
                <p:blipFill>
                  <a:blip r:embed="rId3"/>
                  <a:srcRect/>
                  <a:stretch>
                    <a:fillRect/>
                  </a:stretch>
                </p:blipFill>
                <p:spPr>
                  <a:xfrm>
                    <a:off x="14397" y="3022"/>
                    <a:ext cx="2641" cy="1991"/>
                  </a:xfrm>
                  <a:prstGeom prst="rect">
                    <a:avLst/>
                  </a:prstGeom>
                </p:spPr>
              </p:pic>
              <p:sp>
                <p:nvSpPr>
                  <p:cNvPr id="4" name="文本框 3"/>
                  <p:cNvSpPr txBox="1"/>
                  <p:nvPr/>
                </p:nvSpPr>
                <p:spPr>
                  <a:xfrm>
                    <a:off x="13467" y="5011"/>
                    <a:ext cx="3440" cy="898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>
                    <a:noAutofit/>
                  </a:bodyPr>
                  <a:p>
                    <a:pPr indent="609600"/>
                    <a:r>
                      <a:rPr lang="en-US" b="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rPr>
                      <a:t>CLP P(1ug/ml)</a:t>
                    </a:r>
                    <a:r>
                      <a:rPr lang="en-US" b="0">
                        <a:solidFill>
                          <a:srgbClr val="FF0000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rPr>
                      <a:t> </a:t>
                    </a:r>
                    <a:r>
                      <a:rPr lang="en-US" sz="2100" b="1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rPr>
                      <a:t> </a:t>
                    </a:r>
                    <a:endParaRPr lang="en-US" altLang="en-US" sz="2100" b="1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</a:endParaRPr>
                  </a:p>
                </p:txBody>
              </p:sp>
            </p:grpSp>
            <p:grpSp>
              <p:nvGrpSpPr>
                <p:cNvPr id="41" name="组合 40"/>
                <p:cNvGrpSpPr/>
                <p:nvPr/>
              </p:nvGrpSpPr>
              <p:grpSpPr>
                <a:xfrm rot="0">
                  <a:off x="2257" y="3092"/>
                  <a:ext cx="2975" cy="2603"/>
                  <a:chOff x="10824" y="521"/>
                  <a:chExt cx="2975" cy="2603"/>
                </a:xfrm>
              </p:grpSpPr>
              <p:pic>
                <p:nvPicPr>
                  <p:cNvPr id="16" name="图片 8" descr="D:\研究生\实验\4、细胞实验\实验结果\ALP染色\11.21\A-1-1.tifA-1-1"/>
                  <p:cNvPicPr>
                    <a:picLocks noChangeAspect="1"/>
                  </p:cNvPicPr>
                  <p:nvPr>
                    <p:custDataLst>
                      <p:tags r:id="rId4"/>
                    </p:custDataLst>
                  </p:nvPr>
                </p:nvPicPr>
                <p:blipFill>
                  <a:blip r:embed="rId5"/>
                  <a:srcRect/>
                  <a:stretch>
                    <a:fillRect/>
                  </a:stretch>
                </p:blipFill>
                <p:spPr>
                  <a:xfrm>
                    <a:off x="11085" y="521"/>
                    <a:ext cx="2641" cy="1991"/>
                  </a:xfrm>
                  <a:prstGeom prst="rect">
                    <a:avLst/>
                  </a:prstGeom>
                </p:spPr>
              </p:pic>
              <p:sp>
                <p:nvSpPr>
                  <p:cNvPr id="8" name="文本框 7"/>
                  <p:cNvSpPr txBox="1"/>
                  <p:nvPr/>
                </p:nvSpPr>
                <p:spPr>
                  <a:xfrm>
                    <a:off x="10824" y="2446"/>
                    <a:ext cx="2975" cy="678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noAutofit/>
                  </a:bodyPr>
                  <a:p>
                    <a:r>
                      <a:rPr lang="en-US">
                        <a:solidFill>
                          <a:srgbClr val="FF0000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   </a:t>
                    </a:r>
                    <a:r>
                      <a:rPr lang="en-US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CLP A(1ug/ml)</a:t>
                    </a:r>
                    <a:r>
                      <a:rPr lang="en-US" sz="2100" b="1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 </a:t>
                    </a:r>
                    <a:endParaRPr lang="en-US" sz="2100" b="1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endParaRPr>
                  </a:p>
                  <a:p>
                    <a:endParaRPr lang="en-US" altLang="en-US" sz="2100" b="1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endParaRPr>
                  </a:p>
                </p:txBody>
              </p:sp>
            </p:grpSp>
            <p:grpSp>
              <p:nvGrpSpPr>
                <p:cNvPr id="13" name="组合 12"/>
                <p:cNvGrpSpPr/>
                <p:nvPr/>
              </p:nvGrpSpPr>
              <p:grpSpPr>
                <a:xfrm rot="0">
                  <a:off x="5071" y="3095"/>
                  <a:ext cx="2863" cy="2534"/>
                  <a:chOff x="2331" y="3022"/>
                  <a:chExt cx="2863" cy="2534"/>
                </a:xfrm>
              </p:grpSpPr>
              <p:pic>
                <p:nvPicPr>
                  <p:cNvPr id="31" name="图片 14" descr="D:\研究生\实验\4、细胞实验\实验结果\ALP染色\11.21\aa-2-2.tifaa-2-2"/>
                  <p:cNvPicPr>
                    <a:picLocks noChangeAspect="1"/>
                  </p:cNvPicPr>
                  <p:nvPr>
                    <p:custDataLst>
                      <p:tags r:id="rId6"/>
                    </p:custDataLst>
                  </p:nvPr>
                </p:nvPicPr>
                <p:blipFill>
                  <a:blip r:embed="rId7"/>
                  <a:srcRect/>
                  <a:stretch>
                    <a:fillRect/>
                  </a:stretch>
                </p:blipFill>
                <p:spPr>
                  <a:xfrm>
                    <a:off x="2492" y="3022"/>
                    <a:ext cx="2636" cy="1988"/>
                  </a:xfrm>
                  <a:prstGeom prst="rect">
                    <a:avLst/>
                  </a:prstGeom>
                </p:spPr>
              </p:pic>
              <p:sp>
                <p:nvSpPr>
                  <p:cNvPr id="9" name="文本框 8"/>
                  <p:cNvSpPr txBox="1"/>
                  <p:nvPr/>
                </p:nvSpPr>
                <p:spPr>
                  <a:xfrm>
                    <a:off x="2331" y="4976"/>
                    <a:ext cx="2863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p>
                    <a:r>
                      <a:rPr lang="en-US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  CLP A(0.1ug/ml)</a:t>
                    </a:r>
                    <a:r>
                      <a:rPr lang="en-US">
                        <a:solidFill>
                          <a:srgbClr val="FF0000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      </a:t>
                    </a:r>
                    <a:endParaRPr lang="en-US" alt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endParaRPr>
                  </a:p>
                </p:txBody>
              </p:sp>
            </p:grpSp>
            <p:grpSp>
              <p:nvGrpSpPr>
                <p:cNvPr id="15" name="组合 14"/>
                <p:cNvGrpSpPr/>
                <p:nvPr/>
              </p:nvGrpSpPr>
              <p:grpSpPr>
                <a:xfrm rot="0">
                  <a:off x="13195" y="502"/>
                  <a:ext cx="2797" cy="2579"/>
                  <a:chOff x="5179" y="2985"/>
                  <a:chExt cx="2797" cy="2579"/>
                </a:xfrm>
              </p:grpSpPr>
              <p:pic>
                <p:nvPicPr>
                  <p:cNvPr id="32" name="图片 11" descr="D:\研究生\实验\4、细胞实验\实验结果\ALP染色\11.21\CE-2-2.tifCE-2-2"/>
                  <p:cNvPicPr>
                    <a:picLocks noChangeAspect="1"/>
                  </p:cNvPicPr>
                  <p:nvPr>
                    <p:custDataLst>
                      <p:tags r:id="rId8"/>
                    </p:custDataLst>
                  </p:nvPr>
                </p:nvPicPr>
                <p:blipFill>
                  <a:blip r:embed="rId9"/>
                  <a:srcRect/>
                  <a:stretch>
                    <a:fillRect/>
                  </a:stretch>
                </p:blipFill>
                <p:spPr>
                  <a:xfrm>
                    <a:off x="5336" y="2985"/>
                    <a:ext cx="2640" cy="1991"/>
                  </a:xfrm>
                  <a:prstGeom prst="rect">
                    <a:avLst/>
                  </a:prstGeom>
                </p:spPr>
              </p:pic>
              <p:sp>
                <p:nvSpPr>
                  <p:cNvPr id="14" name="文本框 13"/>
                  <p:cNvSpPr txBox="1"/>
                  <p:nvPr/>
                </p:nvSpPr>
                <p:spPr>
                  <a:xfrm>
                    <a:off x="5179" y="4984"/>
                    <a:ext cx="2721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p>
                    <a:r>
                      <a:rPr lang="en-US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  CLP E(1ug/ml)</a:t>
                    </a:r>
                    <a:r>
                      <a:rPr lang="en-US">
                        <a:solidFill>
                          <a:srgbClr val="FF0000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  </a:t>
                    </a:r>
                    <a:endParaRPr lang="en-US" alt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endParaRPr>
                  </a:p>
                </p:txBody>
              </p:sp>
            </p:grpSp>
            <p:grpSp>
              <p:nvGrpSpPr>
                <p:cNvPr id="20" name="组合 19"/>
                <p:cNvGrpSpPr/>
                <p:nvPr/>
              </p:nvGrpSpPr>
              <p:grpSpPr>
                <a:xfrm rot="0">
                  <a:off x="16138" y="501"/>
                  <a:ext cx="2801" cy="2662"/>
                  <a:chOff x="8164" y="2970"/>
                  <a:chExt cx="2801" cy="2662"/>
                </a:xfrm>
              </p:grpSpPr>
              <p:grpSp>
                <p:nvGrpSpPr>
                  <p:cNvPr id="18" name="组合 17"/>
                  <p:cNvGrpSpPr/>
                  <p:nvPr/>
                </p:nvGrpSpPr>
                <p:grpSpPr>
                  <a:xfrm>
                    <a:off x="8164" y="2970"/>
                    <a:ext cx="2641" cy="2662"/>
                    <a:chOff x="8164" y="2970"/>
                    <a:chExt cx="2641" cy="2662"/>
                  </a:xfrm>
                </p:grpSpPr>
                <p:pic>
                  <p:nvPicPr>
                    <p:cNvPr id="33" name="图片 18" descr="D:\研究生\实验\4、细胞实验\实验结果\ALP染色\11.21\ee-2-1.tifee-2-1"/>
                    <p:cNvPicPr>
                      <a:picLocks noChangeAspect="1"/>
                    </p:cNvPicPr>
                    <p:nvPr>
                      <p:custDataLst>
                        <p:tags r:id="rId10"/>
                      </p:custDataLst>
                    </p:nvPr>
                  </p:nvPicPr>
                  <p:blipFill>
                    <a:blip r:embed="rId11"/>
                    <a:srcRect/>
                    <a:stretch>
                      <a:fillRect/>
                    </a:stretch>
                  </p:blipFill>
                  <p:spPr>
                    <a:xfrm>
                      <a:off x="8164" y="2970"/>
                      <a:ext cx="2641" cy="1989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7" name="文本框 16"/>
                    <p:cNvSpPr txBox="1"/>
                    <p:nvPr/>
                  </p:nvSpPr>
                  <p:spPr>
                    <a:xfrm>
                      <a:off x="8228" y="5052"/>
                      <a:ext cx="2420" cy="58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t">
                      <a:spAutoFit/>
                    </a:bodyPr>
                    <a:p>
                      <a:r>
                        <a:rPr lang="en-US">
                          <a:solidFill>
                            <a:srgbClr val="FF0000"/>
                          </a:solidFill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 </a:t>
                      </a:r>
                      <a:endParaRPr lang="en-US" altLang="en-US">
                        <a:solidFill>
                          <a:srgbClr val="FF0000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endParaRPr>
                    </a:p>
                  </p:txBody>
                </p:sp>
              </p:grpSp>
              <p:sp>
                <p:nvSpPr>
                  <p:cNvPr id="19" name="文本框 18"/>
                  <p:cNvSpPr txBox="1"/>
                  <p:nvPr/>
                </p:nvSpPr>
                <p:spPr>
                  <a:xfrm>
                    <a:off x="8164" y="4984"/>
                    <a:ext cx="2801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p>
                    <a:r>
                      <a:rPr lang="en-US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CLP E(0.1ug/ml) </a:t>
                    </a:r>
                    <a:endParaRPr lang="en-US" alt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endParaRPr>
                  </a:p>
                </p:txBody>
              </p:sp>
            </p:grpSp>
            <p:grpSp>
              <p:nvGrpSpPr>
                <p:cNvPr id="23" name="组合 22"/>
                <p:cNvGrpSpPr/>
                <p:nvPr/>
              </p:nvGrpSpPr>
              <p:grpSpPr>
                <a:xfrm rot="0">
                  <a:off x="10641" y="3062"/>
                  <a:ext cx="3071" cy="2668"/>
                  <a:chOff x="254" y="5864"/>
                  <a:chExt cx="3071" cy="2668"/>
                </a:xfrm>
              </p:grpSpPr>
              <p:pic>
                <p:nvPicPr>
                  <p:cNvPr id="35" name="图片 28" descr="D:\研究生\实验\4、细胞实验\实验结果\ALP染色\11.21\pp-2-2.tifpp-2-2"/>
                  <p:cNvPicPr>
                    <a:picLocks noChangeAspect="1"/>
                  </p:cNvPicPr>
                  <p:nvPr>
                    <p:custDataLst>
                      <p:tags r:id="rId12"/>
                    </p:custDataLst>
                  </p:nvPr>
                </p:nvPicPr>
                <p:blipFill>
                  <a:blip r:embed="rId13"/>
                  <a:srcRect/>
                  <a:stretch>
                    <a:fillRect/>
                  </a:stretch>
                </p:blipFill>
                <p:spPr>
                  <a:xfrm>
                    <a:off x="254" y="5864"/>
                    <a:ext cx="2641" cy="1992"/>
                  </a:xfrm>
                  <a:prstGeom prst="rect">
                    <a:avLst/>
                  </a:prstGeom>
                </p:spPr>
              </p:pic>
              <p:sp>
                <p:nvSpPr>
                  <p:cNvPr id="22" name="文本框 21"/>
                  <p:cNvSpPr txBox="1"/>
                  <p:nvPr/>
                </p:nvSpPr>
                <p:spPr>
                  <a:xfrm>
                    <a:off x="270" y="7952"/>
                    <a:ext cx="3055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p>
                    <a:r>
                      <a:rPr lang="en-US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CLP P(0.1ug/ml)</a:t>
                    </a:r>
                    <a:endParaRPr lang="en-US" alt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endParaRPr>
                  </a:p>
                </p:txBody>
              </p:sp>
            </p:grpSp>
            <p:grpSp>
              <p:nvGrpSpPr>
                <p:cNvPr id="28" name="组合 27"/>
                <p:cNvGrpSpPr/>
                <p:nvPr/>
              </p:nvGrpSpPr>
              <p:grpSpPr>
                <a:xfrm rot="0">
                  <a:off x="2515" y="521"/>
                  <a:ext cx="2640" cy="2571"/>
                  <a:chOff x="2515" y="521"/>
                  <a:chExt cx="2640" cy="2571"/>
                </a:xfrm>
              </p:grpSpPr>
              <p:pic>
                <p:nvPicPr>
                  <p:cNvPr id="10" name="图片 21" descr="D:\研究生\实验\4、细胞实验\实验结果\ALP染色\11.21\C-1-1.tifC-1-1"/>
                  <p:cNvPicPr>
                    <a:picLocks noChangeAspect="1"/>
                  </p:cNvPicPr>
                  <p:nvPr>
                    <p:custDataLst>
                      <p:tags r:id="rId14"/>
                    </p:custDataLst>
                  </p:nvPr>
                </p:nvPicPr>
                <p:blipFill>
                  <a:blip r:embed="rId15"/>
                  <a:srcRect/>
                  <a:stretch>
                    <a:fillRect/>
                  </a:stretch>
                </p:blipFill>
                <p:spPr>
                  <a:xfrm>
                    <a:off x="2515" y="521"/>
                    <a:ext cx="2641" cy="1992"/>
                  </a:xfrm>
                  <a:prstGeom prst="rect">
                    <a:avLst/>
                  </a:prstGeom>
                </p:spPr>
              </p:pic>
              <p:sp>
                <p:nvSpPr>
                  <p:cNvPr id="27" name="文本框 26"/>
                  <p:cNvSpPr txBox="1"/>
                  <p:nvPr/>
                </p:nvSpPr>
                <p:spPr>
                  <a:xfrm>
                    <a:off x="3060" y="2512"/>
                    <a:ext cx="1614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p>
                    <a:r>
                      <a:rPr lang="en-US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Negative  </a:t>
                    </a:r>
                    <a:endParaRPr lang="en-US" alt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endParaRPr>
                  </a:p>
                </p:txBody>
              </p:sp>
            </p:grpSp>
            <p:grpSp>
              <p:nvGrpSpPr>
                <p:cNvPr id="30" name="组合 29"/>
                <p:cNvGrpSpPr/>
                <p:nvPr/>
              </p:nvGrpSpPr>
              <p:grpSpPr>
                <a:xfrm rot="0">
                  <a:off x="5736" y="512"/>
                  <a:ext cx="4851" cy="2561"/>
                  <a:chOff x="5880" y="500"/>
                  <a:chExt cx="4851" cy="2561"/>
                </a:xfrm>
              </p:grpSpPr>
              <p:pic>
                <p:nvPicPr>
                  <p:cNvPr id="11" name="图片 23" descr="D:\研究生\实验\4、细胞实验\实验结果\ALP染色\11.21\M-2-1（甲基绿染的）.tifM-2-1（甲基绿染的）"/>
                  <p:cNvPicPr>
                    <a:picLocks noChangeAspect="1"/>
                  </p:cNvPicPr>
                  <p:nvPr>
                    <p:custDataLst>
                      <p:tags r:id="rId16"/>
                    </p:custDataLst>
                  </p:nvPr>
                </p:nvPicPr>
                <p:blipFill>
                  <a:blip r:embed="rId17"/>
                  <a:srcRect/>
                  <a:stretch>
                    <a:fillRect/>
                  </a:stretch>
                </p:blipFill>
                <p:spPr>
                  <a:xfrm>
                    <a:off x="8090" y="500"/>
                    <a:ext cx="2641" cy="1992"/>
                  </a:xfrm>
                  <a:prstGeom prst="rect">
                    <a:avLst/>
                  </a:prstGeom>
                </p:spPr>
              </p:pic>
              <p:sp>
                <p:nvSpPr>
                  <p:cNvPr id="29" name="文本框 28"/>
                  <p:cNvSpPr txBox="1"/>
                  <p:nvPr/>
                </p:nvSpPr>
                <p:spPr>
                  <a:xfrm>
                    <a:off x="5880" y="2481"/>
                    <a:ext cx="1464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p>
                    <a:r>
                      <a:rPr lang="en-US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Control</a:t>
                    </a:r>
                    <a:r>
                      <a:rPr lang="en-US">
                        <a:solidFill>
                          <a:srgbClr val="FF0000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   </a:t>
                    </a:r>
                    <a:endParaRPr lang="en-US" alt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endParaRPr>
                  </a:p>
                </p:txBody>
              </p:sp>
            </p:grpSp>
            <p:grpSp>
              <p:nvGrpSpPr>
                <p:cNvPr id="40" name="组合 39"/>
                <p:cNvGrpSpPr/>
                <p:nvPr/>
              </p:nvGrpSpPr>
              <p:grpSpPr>
                <a:xfrm rot="0">
                  <a:off x="10640" y="522"/>
                  <a:ext cx="2674" cy="2572"/>
                  <a:chOff x="8231" y="3060"/>
                  <a:chExt cx="2674" cy="2572"/>
                </a:xfrm>
              </p:grpSpPr>
              <p:pic>
                <p:nvPicPr>
                  <p:cNvPr id="12" name="图片 4" descr="D:\研究生\实验\4、细胞实验\实验结果\ALP染色\11.21\E2-1-3.tifE2-1-3"/>
                  <p:cNvPicPr>
                    <a:picLocks noChangeAspect="1"/>
                  </p:cNvPicPr>
                  <p:nvPr>
                    <p:custDataLst>
                      <p:tags r:id="rId18"/>
                    </p:custDataLst>
                  </p:nvPr>
                </p:nvPicPr>
                <p:blipFill>
                  <a:blip r:embed="rId19"/>
                  <a:srcRect/>
                  <a:stretch>
                    <a:fillRect/>
                  </a:stretch>
                </p:blipFill>
                <p:spPr>
                  <a:xfrm>
                    <a:off x="8231" y="3060"/>
                    <a:ext cx="2641" cy="1991"/>
                  </a:xfrm>
                  <a:prstGeom prst="rect">
                    <a:avLst/>
                  </a:prstGeom>
                </p:spPr>
              </p:pic>
              <p:sp>
                <p:nvSpPr>
                  <p:cNvPr id="39" name="文本框 38"/>
                  <p:cNvSpPr txBox="1"/>
                  <p:nvPr/>
                </p:nvSpPr>
                <p:spPr>
                  <a:xfrm>
                    <a:off x="8910" y="5052"/>
                    <a:ext cx="1995" cy="580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p>
                    <a:r>
                      <a:rPr lang="en-US">
                        <a:solidFill>
                          <a:srgbClr val="FF0000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   </a:t>
                    </a:r>
                    <a:r>
                      <a:rPr lang="en-US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E</a:t>
                    </a:r>
                    <a:r>
                      <a:rPr lang="en-US" baseline="-2500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2</a:t>
                    </a:r>
                    <a:r>
                      <a:rPr lang="en-US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 </a:t>
                    </a:r>
                    <a:r>
                      <a:rPr lang="en-US">
                        <a:solidFill>
                          <a:srgbClr val="FF0000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rPr>
                      <a:t>     </a:t>
                    </a:r>
                    <a:endParaRPr lang="en-US" alt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endParaRPr>
                  </a:p>
                </p:txBody>
              </p:sp>
            </p:grpSp>
            <p:pic>
              <p:nvPicPr>
                <p:cNvPr id="2" name="图片 1" descr="CsA-1-1"/>
                <p:cNvPicPr>
                  <a:picLocks noChangeAspect="1"/>
                </p:cNvPicPr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16156" y="3079"/>
                  <a:ext cx="2589" cy="1942"/>
                </a:xfrm>
                <a:prstGeom prst="rect">
                  <a:avLst/>
                </a:prstGeom>
              </p:spPr>
            </p:pic>
            <p:sp>
              <p:nvSpPr>
                <p:cNvPr id="3" name="文本框 2"/>
                <p:cNvSpPr txBox="1"/>
                <p:nvPr/>
              </p:nvSpPr>
              <p:spPr>
                <a:xfrm>
                  <a:off x="16156" y="5098"/>
                  <a:ext cx="2863" cy="58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CsA(0.1ug/ml)</a:t>
                  </a:r>
                  <a:r>
                    <a:rPr 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    </a:t>
                  </a:r>
                  <a:endParaRPr lang="en-US" altLang="en-US">
                    <a:solidFill>
                      <a:srgbClr val="FF0000"/>
                    </a:solidFill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</p:txBody>
            </p:sp>
            <p:sp>
              <p:nvSpPr>
                <p:cNvPr id="6" name="文本框 5"/>
                <p:cNvSpPr txBox="1"/>
                <p:nvPr/>
              </p:nvSpPr>
              <p:spPr>
                <a:xfrm>
                  <a:off x="8618" y="2480"/>
                  <a:ext cx="1368" cy="58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Model</a:t>
                  </a:r>
                  <a:endParaRPr lang="en-US" altLang="en-US">
                    <a:solidFill>
                      <a:srgbClr val="FF0000"/>
                    </a:solidFill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</p:txBody>
            </p:sp>
            <p:pic>
              <p:nvPicPr>
                <p:cNvPr id="7" name="图片 6" descr="CsA-2-1"/>
                <p:cNvPicPr>
                  <a:picLocks noChangeAspect="1"/>
                </p:cNvPicPr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3350" y="3079"/>
                  <a:ext cx="2738" cy="2019"/>
                </a:xfrm>
                <a:prstGeom prst="rect">
                  <a:avLst/>
                </a:prstGeom>
              </p:spPr>
            </p:pic>
            <p:sp>
              <p:nvSpPr>
                <p:cNvPr id="25" name="文本框 24"/>
                <p:cNvSpPr txBox="1"/>
                <p:nvPr/>
              </p:nvSpPr>
              <p:spPr>
                <a:xfrm>
                  <a:off x="13577" y="5115"/>
                  <a:ext cx="2863" cy="58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r>
                    <a:rPr lang="en-US"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CsA(1ug/ml)</a:t>
                  </a:r>
                  <a:r>
                    <a:rPr lang="en-US">
                      <a:solidFill>
                        <a:srgbClr val="FF0000"/>
                      </a:solidFill>
                      <a:latin typeface="Times New Roman" panose="02020603050405020304" charset="0"/>
                      <a:ea typeface="宋体" panose="02010600030101010101" pitchFamily="2" charset="-122"/>
                      <a:cs typeface="Times New Roman" panose="02020603050405020304" charset="0"/>
                      <a:sym typeface="+mn-ea"/>
                    </a:rPr>
                    <a:t>      </a:t>
                  </a:r>
                  <a:endParaRPr lang="en-US" altLang="en-US">
                    <a:solidFill>
                      <a:srgbClr val="FF0000"/>
                    </a:solidFill>
                    <a:latin typeface="Times New Roman" panose="02020603050405020304" charset="0"/>
                    <a:ea typeface="宋体" panose="02010600030101010101" pitchFamily="2" charset="-122"/>
                    <a:cs typeface="Times New Roman" panose="02020603050405020304" charset="0"/>
                    <a:sym typeface="+mn-ea"/>
                  </a:endParaRPr>
                </a:p>
              </p:txBody>
            </p:sp>
            <p:sp>
              <p:nvSpPr>
                <p:cNvPr id="37" name="文本框 36"/>
                <p:cNvSpPr txBox="1"/>
                <p:nvPr/>
              </p:nvSpPr>
              <p:spPr>
                <a:xfrm>
                  <a:off x="1468" y="295"/>
                  <a:ext cx="6400" cy="5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r>
                    <a:rPr lang="zh-CN" altLang="en-US" b="1">
                      <a:latin typeface="Times New Roman" panose="02020603050405020304" charset="0"/>
                      <a:cs typeface="Times New Roman" panose="02020603050405020304" charset="0"/>
                    </a:rPr>
                    <a:t>（</a:t>
                  </a:r>
                  <a:r>
                    <a:rPr lang="en-US" altLang="zh-CN" b="1">
                      <a:latin typeface="Times New Roman" panose="02020603050405020304" charset="0"/>
                      <a:cs typeface="Times New Roman" panose="02020603050405020304" charset="0"/>
                    </a:rPr>
                    <a:t>A</a:t>
                  </a:r>
                  <a:r>
                    <a:rPr lang="zh-CN" altLang="en-US" b="1">
                      <a:latin typeface="Times New Roman" panose="02020603050405020304" charset="0"/>
                      <a:cs typeface="Times New Roman" panose="02020603050405020304" charset="0"/>
                    </a:rPr>
                    <a:t>）</a:t>
                  </a:r>
                  <a:endParaRPr lang="zh-CN" altLang="en-US" b="1">
                    <a:latin typeface="Times New Roman" panose="02020603050405020304" charset="0"/>
                    <a:cs typeface="Times New Roman" panose="02020603050405020304" charset="0"/>
                  </a:endParaRPr>
                </a:p>
              </p:txBody>
            </p:sp>
            <p:sp>
              <p:nvSpPr>
                <p:cNvPr id="38" name="文本框 37"/>
                <p:cNvSpPr txBox="1"/>
                <p:nvPr/>
              </p:nvSpPr>
              <p:spPr>
                <a:xfrm>
                  <a:off x="4674" y="6103"/>
                  <a:ext cx="9600" cy="58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p>
                  <a:r>
                    <a:rPr lang="zh-CN" altLang="en-US" b="1">
                      <a:latin typeface="Times New Roman" panose="02020603050405020304" charset="0"/>
                      <a:cs typeface="Times New Roman" panose="02020603050405020304" charset="0"/>
                      <a:sym typeface="+mn-ea"/>
                    </a:rPr>
                    <a:t>（</a:t>
                  </a:r>
                  <a:r>
                    <a:rPr lang="en-US" altLang="zh-CN" b="1">
                      <a:latin typeface="Times New Roman" panose="02020603050405020304" charset="0"/>
                      <a:cs typeface="Times New Roman" panose="02020603050405020304" charset="0"/>
                      <a:sym typeface="+mn-ea"/>
                    </a:rPr>
                    <a:t>B</a:t>
                  </a:r>
                  <a:r>
                    <a:rPr lang="zh-CN" altLang="en-US" b="1">
                      <a:latin typeface="Times New Roman" panose="02020603050405020304" charset="0"/>
                      <a:cs typeface="Times New Roman" panose="02020603050405020304" charset="0"/>
                      <a:sym typeface="+mn-ea"/>
                    </a:rPr>
                    <a:t>）</a:t>
                  </a:r>
                  <a:endParaRPr lang="zh-CN" altLang="en-US" b="1">
                    <a:latin typeface="Times New Roman" panose="02020603050405020304" charset="0"/>
                    <a:cs typeface="Times New Roman" panose="02020603050405020304" charset="0"/>
                    <a:sym typeface="+mn-ea"/>
                  </a:endParaRPr>
                </a:p>
              </p:txBody>
            </p:sp>
          </p:grpSp>
          <p:pic>
            <p:nvPicPr>
              <p:cNvPr id="5" name="图片 4" descr="ALP"/>
              <p:cNvPicPr>
                <a:picLocks noChangeAspect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864" y="6103"/>
                <a:ext cx="7848" cy="5237"/>
              </a:xfrm>
              <a:prstGeom prst="rect">
                <a:avLst/>
              </a:prstGeom>
            </p:spPr>
          </p:pic>
        </p:grpSp>
      </p:grpSp>
    </p:spTree>
    <p:custDataLst>
      <p:tags r:id="rId2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COMMONDATA" val="eyJoZGlkIjoiM2Y2M2I1NzFkNTk2ZGU0MGQxYjdmY2FhMzMyYWJmNTMifQ=="/>
  <p:tag name="KSO_WPP_MARK_KEY" val="9b82a1cd-0e43-4c20-8327-32c737e20d5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372</Words>
  <Application>WPS 演示</Application>
  <PresentationFormat>宽屏</PresentationFormat>
  <Paragraphs>62</Paragraphs>
  <Slides>2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2" baseType="lpstr">
      <vt:lpstr>Arial</vt:lpstr>
      <vt:lpstr>宋体</vt:lpstr>
      <vt:lpstr>Wingdings</vt:lpstr>
      <vt:lpstr>Wingdings</vt:lpstr>
      <vt:lpstr>Times New Roman</vt:lpstr>
      <vt:lpstr>微软雅黑</vt:lpstr>
      <vt:lpstr>Arial Unicode MS</vt:lpstr>
      <vt:lpstr>Calibri</vt:lpstr>
      <vt:lpstr>Office 主题​​</vt:lpstr>
      <vt:lpstr>Prism8.Document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wangranjing</cp:lastModifiedBy>
  <cp:revision>170</cp:revision>
  <dcterms:created xsi:type="dcterms:W3CDTF">2019-06-19T02:08:00Z</dcterms:created>
  <dcterms:modified xsi:type="dcterms:W3CDTF">2025-08-02T13:07:36Z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2052-12.1.0.21171</vt:lpwstr>
  </property>
  <property fmtid="{D5CDD505-2E9C-101B-9397-08002B2CF9AE}" pid="3" name="ICV">
    <vt:lpwstr>DA1A968C3E7B4FC5B8675888DF4BDCC0_13</vt:lpwstr>
  </property>
</Properties>
</file>